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74" r:id="rId4"/>
    <p:sldId id="267" r:id="rId5"/>
    <p:sldId id="257" r:id="rId6"/>
    <p:sldId id="260" r:id="rId7"/>
    <p:sldId id="259" r:id="rId8"/>
    <p:sldId id="261" r:id="rId9"/>
    <p:sldId id="262" r:id="rId10"/>
    <p:sldId id="268" r:id="rId11"/>
    <p:sldId id="269" r:id="rId12"/>
    <p:sldId id="271" r:id="rId13"/>
    <p:sldId id="272" r:id="rId14"/>
    <p:sldId id="276" r:id="rId15"/>
    <p:sldId id="275" r:id="rId16"/>
    <p:sldId id="277" r:id="rId17"/>
    <p:sldId id="270" r:id="rId18"/>
    <p:sldId id="280" r:id="rId19"/>
    <p:sldId id="281" r:id="rId20"/>
    <p:sldId id="282" r:id="rId21"/>
    <p:sldId id="283" r:id="rId22"/>
    <p:sldId id="284" r:id="rId23"/>
    <p:sldId id="285" r:id="rId24"/>
    <p:sldId id="266" r:id="rId25"/>
    <p:sldId id="264" r:id="rId26"/>
    <p:sldId id="265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9"/>
    <p:restoredTop sz="94692"/>
  </p:normalViewPr>
  <p:slideViewPr>
    <p:cSldViewPr snapToGrid="0" snapToObjects="1">
      <p:cViewPr>
        <p:scale>
          <a:sx n="70" d="100"/>
          <a:sy n="70" d="100"/>
        </p:scale>
        <p:origin x="190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A0247-C583-7142-9369-922A36764558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9A058-F5AB-D241-BAD1-33D1B1351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9A058-F5AB-D241-BAD1-33D1B1351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0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7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335A-1624-7644-BC84-B63D1A44B82C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E861-3988-DA45-BBD3-7F5DD7B87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4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F Pro Display" charset="0"/>
          <a:ea typeface="SF Pro Display" charset="0"/>
          <a:cs typeface="SF Pro Displ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F Pro Text" charset="0"/>
          <a:ea typeface="SF Pro Text" charset="0"/>
          <a:cs typeface="SF Pro Tex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onggunhao/enable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342" y="4450459"/>
            <a:ext cx="3852227" cy="1084490"/>
            <a:chOff x="4097619" y="2838195"/>
            <a:chExt cx="3852227" cy="10844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19" y="2838195"/>
              <a:ext cx="1008289" cy="1008289"/>
            </a:xfrm>
            <a:prstGeom prst="rect">
              <a:avLst/>
            </a:prstGeom>
          </p:spPr>
        </p:pic>
        <p:sp>
          <p:nvSpPr>
            <p:cNvPr id="6" name="TextBox 5"/>
            <p:cNvSpPr txBox="1">
              <a:spLocks noChangeAspect="1"/>
            </p:cNvSpPr>
            <p:nvPr/>
          </p:nvSpPr>
          <p:spPr>
            <a:xfrm>
              <a:off x="5386324" y="2907022"/>
              <a:ext cx="2563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SF Pro Display" charset="0"/>
                  <a:ea typeface="SF Pro Display" charset="0"/>
                  <a:cs typeface="SF Pro Display" charset="0"/>
                </a:rPr>
                <a:t>Enable</a:t>
              </a:r>
              <a:endParaRPr lang="en-US" sz="4000" b="1" dirty="0">
                <a:latin typeface="SF Pro Display" charset="0"/>
                <a:ea typeface="SF Pro Display" charset="0"/>
                <a:cs typeface="SF Pro Display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60934" y="5534949"/>
            <a:ext cx="741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loans for a borderless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peer-to-peer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credit marketplace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1028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16" y="961813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8" y="1236054"/>
            <a:ext cx="3374574" cy="46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9" y="343502"/>
            <a:ext cx="2057658" cy="26399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523" y="4847417"/>
            <a:ext cx="3907686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Borderless Credit Marketplace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Anyone around the world with USDC can interact with an open-access smart contract can fund the loan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9274" y="343502"/>
            <a:ext cx="3730705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SF Pro Display" charset="0"/>
                <a:ea typeface="SF Pro Display" charset="0"/>
                <a:cs typeface="SF Pro Display" charset="0"/>
              </a:rPr>
              <a:t>Stablecoin</a:t>
            </a:r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 Loans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Native, fiat-backed digital token that can be transferred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borderlessly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from wallet to wallet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4184627" y="1482275"/>
            <a:ext cx="1036302" cy="2765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</p:cNvCxnSpPr>
          <p:nvPr/>
        </p:nvCxnSpPr>
        <p:spPr>
          <a:xfrm flipV="1">
            <a:off x="4293209" y="4670721"/>
            <a:ext cx="927720" cy="746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197" y="1299921"/>
            <a:ext cx="276120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Identity-as-collateral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Creating a on-chain identity tied to real-world identity allows unsecured lending with identity as collateral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2"/>
          </p:cNvCxnSpPr>
          <p:nvPr/>
        </p:nvCxnSpPr>
        <p:spPr>
          <a:xfrm>
            <a:off x="1819799" y="2684916"/>
            <a:ext cx="1483840" cy="454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099755" y="2000744"/>
            <a:ext cx="2838209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Social Attestation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Other verified identities can attest for borrower, develop a richer credit profile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7813965" y="2570131"/>
            <a:ext cx="1285790" cy="54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0" y="3113856"/>
            <a:ext cx="1517379" cy="1946787"/>
          </a:xfrm>
          <a:prstGeom prst="rect">
            <a:avLst/>
          </a:prstGeom>
        </p:spPr>
      </p:pic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09" y="5158520"/>
            <a:ext cx="1208612" cy="49962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59" y="3275177"/>
            <a:ext cx="1517379" cy="19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2736320" y="757457"/>
            <a:ext cx="6904521" cy="537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7893"/>
            <a:ext cx="288174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ERC-20 Crowdfunding and Fractional Ownership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Innovative crowdsourcing models that allow for the issuance of verifiable ERC-20 debt tokens that are potentially tradeable for early liquidity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3186545" y="1561278"/>
            <a:ext cx="249382" cy="1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6832" y="3447294"/>
            <a:ext cx="1655529" cy="2124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6622" y="1822888"/>
            <a:ext cx="2845739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Automated Flow of Funds through Smart Contracts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Automated tracking of debt terms, repayment payments, and handling of flow-of-funds 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12873" y="2355273"/>
            <a:ext cx="3213749" cy="109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86545" y="757457"/>
            <a:ext cx="2992582" cy="461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619747" y="2646218"/>
            <a:ext cx="1606875" cy="274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491" y="3674152"/>
            <a:ext cx="2881745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SF Pro Display" charset="0"/>
                <a:ea typeface="SF Pro Display" charset="0"/>
                <a:cs typeface="SF Pro Display" charset="0"/>
              </a:rPr>
              <a:t>Configurable Loan Contract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Flexible loan contracts with configurable terms (e.g. grace periods on interest and principal, variable tenor, Principal-Interest-Fees-Penalties breakdown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>
            <a:stCxn id="26" idx="3"/>
          </p:cNvCxnSpPr>
          <p:nvPr/>
        </p:nvCxnSpPr>
        <p:spPr>
          <a:xfrm flipV="1">
            <a:off x="3311236" y="4583367"/>
            <a:ext cx="727236" cy="183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70198" y="2337944"/>
            <a:ext cx="2314208" cy="78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0484665">
            <a:off x="2181131" y="2398027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Contribution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61527" y="3039765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484665">
            <a:off x="2195183" y="3581797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Ownership </a:t>
            </a:r>
            <a:b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34" name="Curved Connector 33"/>
          <p:cNvCxnSpPr/>
          <p:nvPr/>
        </p:nvCxnSpPr>
        <p:spPr>
          <a:xfrm rot="16200000" flipH="1">
            <a:off x="7206784" y="2800616"/>
            <a:ext cx="1400897" cy="395169"/>
          </a:xfrm>
          <a:prstGeom prst="curvedConnector4">
            <a:avLst>
              <a:gd name="adj1" fmla="val -69945"/>
              <a:gd name="adj2" fmla="val 3847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88118" y="997527"/>
            <a:ext cx="158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Creates Debt Contract 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038423" y="3798359"/>
            <a:ext cx="233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Returns Debt Token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39574" y="3983025"/>
            <a:ext cx="1994019" cy="260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289546" y="4243275"/>
            <a:ext cx="190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Disburses money to 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3268613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Funding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9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6" grpId="0"/>
      <p:bldP spid="48" grpId="0"/>
      <p:bldP spid="61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 descr="Box Logo"/>
          <p:cNvSpPr>
            <a:spLocks noChangeAspect="1" noChangeArrowheads="1"/>
          </p:cNvSpPr>
          <p:nvPr/>
        </p:nvSpPr>
        <p:spPr bwMode="auto">
          <a:xfrm>
            <a:off x="-129528" y="4675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507" t="21462" r="507" b="56722"/>
          <a:stretch/>
        </p:blipFill>
        <p:spPr>
          <a:xfrm>
            <a:off x="4302336" y="2397459"/>
            <a:ext cx="4071422" cy="3172259"/>
          </a:xfrm>
          <a:prstGeom prst="rect">
            <a:avLst/>
          </a:prstGeom>
        </p:spPr>
      </p:pic>
      <p:pic>
        <p:nvPicPr>
          <p:cNvPr id="14338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4980516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8" y="27195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4952808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00" y="5008224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82" y="4980516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ge result for emoji 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9" y="5770228"/>
            <a:ext cx="692727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age result for emoji pers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7" y="5742519"/>
            <a:ext cx="720436" cy="72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nip and Round Single Corner Rectangle 2"/>
          <p:cNvSpPr/>
          <p:nvPr/>
        </p:nvSpPr>
        <p:spPr>
          <a:xfrm>
            <a:off x="4123765" y="2115671"/>
            <a:ext cx="4428564" cy="1165411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4123765" y="3281082"/>
            <a:ext cx="4428564" cy="2570424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4406" y="172122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ERC-20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28257" y="589307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Loan Contract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151695" y="2520177"/>
            <a:ext cx="2301450" cy="84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398395">
            <a:off x="1746034" y="2248749"/>
            <a:ext cx="283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Receive </a:t>
            </a:r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fractional share of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4342" name="Picture 6" descr="oman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715" y="33103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94434" y="431528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Lender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57556" y="458425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Borrower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50" name="Curved Connector 49"/>
          <p:cNvCxnSpPr/>
          <p:nvPr/>
        </p:nvCxnSpPr>
        <p:spPr>
          <a:xfrm rot="10800000">
            <a:off x="5678757" y="3093081"/>
            <a:ext cx="2260817" cy="605573"/>
          </a:xfrm>
          <a:prstGeom prst="curvedConnector3">
            <a:avLst>
              <a:gd name="adj1" fmla="val 991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42173" y="3735712"/>
            <a:ext cx="233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Repayment routed to debt token holders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8180973" y="3735712"/>
            <a:ext cx="1930171" cy="199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10999" y="3935141"/>
            <a:ext cx="1906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Display" charset="0"/>
                <a:ea typeface="SF Pro Display" charset="0"/>
                <a:cs typeface="SF Pro Display" charset="0"/>
              </a:rPr>
              <a:t>Monthly Repayment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ctrTitle"/>
          </p:nvPr>
        </p:nvSpPr>
        <p:spPr>
          <a:xfrm>
            <a:off x="353821" y="332820"/>
            <a:ext cx="4684602" cy="66470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Repayment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34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1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70" y="3314087"/>
            <a:ext cx="2106535" cy="2702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875" y="4120910"/>
            <a:ext cx="1793850" cy="7415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0962" y="2251461"/>
            <a:ext cx="467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With Bloom as a base, leverage additional ID attestation from other providers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6549" y="2251461"/>
            <a:ext cx="4648486" cy="16927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Trusted Decentralized Identity</a:t>
            </a:r>
          </a:p>
          <a:p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Oracle problem </a:t>
            </a:r>
            <a:r>
              <a:rPr lang="mr-IN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SF Pro Display" charset="0"/>
                <a:ea typeface="SF Pro Display" charset="0"/>
                <a:cs typeface="SF Pro Display" charset="0"/>
              </a:rPr>
              <a:t> how do you get, verify and validate a user’s identity and tie it to an on-chain entity (e.g. address)?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Decentralized Identity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6549" y="4280062"/>
            <a:ext cx="4648486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Decentralized + Private </a:t>
            </a:r>
            <a:b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</a:b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Data Storage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How do you verify data about users on chain, while still preserving data privacy?</a:t>
            </a:r>
          </a:p>
          <a:p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11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FBC76D31-C983-42EA-A1EA-5393C045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17" y="3944232"/>
            <a:ext cx="982195" cy="982195"/>
          </a:xfrm>
          <a:prstGeom prst="rect">
            <a:avLst/>
          </a:prstGeom>
        </p:spPr>
      </p:pic>
      <p:pic>
        <p:nvPicPr>
          <p:cNvPr id="13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2644681-E2A4-4B26-A490-D6AF153BA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4" y="4926427"/>
            <a:ext cx="1553182" cy="975687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368F16C-42E4-4B91-908D-20C7231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147" y="3996375"/>
            <a:ext cx="1300891" cy="1300891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xmlns="" id="{35A5FD5D-2DFB-41D2-B223-00B4EF1DD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865" y="5297266"/>
            <a:ext cx="1537457" cy="763966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BF96D7F-B774-4C6D-973E-004884C7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83" y="4497802"/>
            <a:ext cx="857250" cy="85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0962" y="2251461"/>
            <a:ext cx="4676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Utilize cryptography, private-public key encryption to securely store user identity while preserving user privacy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9" y="404538"/>
            <a:ext cx="5222226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err="1" smtClean="0"/>
              <a:t>Stablecoin</a:t>
            </a:r>
            <a:r>
              <a:rPr lang="en-US" sz="4000" dirty="0" smtClean="0"/>
              <a:t> Interest Rates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Fiat-collateralized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stablecoins</a:t>
            </a:r>
            <a:r>
              <a:rPr lang="en-US" dirty="0">
                <a:latin typeface="SF Pro Text" charset="0"/>
                <a:ea typeface="SF Pro Text" charset="0"/>
                <a:cs typeface="SF Pro Text" charset="0"/>
              </a:rPr>
              <a:t> 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are unaffected by MKR stability fees and provide more predictability over 10-year term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9952" y="2188561"/>
            <a:ext cx="497840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Dai Interest Rate Instability</a:t>
            </a:r>
            <a:endParaRPr lang="en-US" sz="2800" dirty="0" smtClean="0">
              <a:latin typeface="SF Pro Display" charset="0"/>
              <a:ea typeface="SF Pro Display" charset="0"/>
              <a:cs typeface="SF Pro Display" charset="0"/>
            </a:endParaRP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With the Dai stability fees causing interest rates to rise to 14.5%, how can we issue low-interest loans using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Stablecoins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?</a:t>
            </a:r>
          </a:p>
          <a:p>
            <a:endParaRPr lang="en-US" sz="2000" dirty="0" smtClean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7" y="4497802"/>
            <a:ext cx="4256572" cy="167825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429012" y="4212830"/>
            <a:ext cx="1162707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2400" dirty="0" smtClean="0"/>
              <a:t>14.5%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962" y="3870686"/>
            <a:ext cx="1956082" cy="2509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114" y="4725932"/>
            <a:ext cx="2044269" cy="7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smtClean="0"/>
              <a:t>Fractional Ownership &amp; Crowdfunding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We utilize ERC-20 smart contracts typically used for crowdfunding, and repurpose it to issue fractional share debt tokens that repayments are routed to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36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Tracking fractional ownership and managing flow of funds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A crowdfunded loan requires a lot of flow-of-funds operation to keep track of fractional ownership of loan, route repayments correctly to fractional share owners, and track debt obligations to each owner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954" y="4147685"/>
            <a:ext cx="3279508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6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9678" y="404538"/>
            <a:ext cx="8477365" cy="66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z="4000" dirty="0" smtClean="0"/>
              <a:t>UX &amp; </a:t>
            </a:r>
            <a:r>
              <a:rPr lang="en-US" sz="4000" dirty="0" err="1" smtClean="0"/>
              <a:t>Blockchain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48753" y="146323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Problem: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3929" y="1237129"/>
            <a:ext cx="0" cy="5109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961" y="146323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F Pro Display" charset="0"/>
                <a:ea typeface="SF Pro Display" charset="0"/>
                <a:cs typeface="SF Pro Display" charset="0"/>
              </a:rPr>
              <a:t>Solution</a:t>
            </a:r>
            <a:endParaRPr lang="en-US" b="1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0962" y="2251461"/>
            <a:ext cx="4676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Clean UX that matches what they expect from their loan providers. Meta-transactions (where smart contract takes care of gas costs) abstracts need to understand </a:t>
            </a:r>
            <a:r>
              <a:rPr lang="en-US" dirty="0" err="1" smtClean="0">
                <a:latin typeface="SF Pro Text" charset="0"/>
                <a:ea typeface="SF Pro Text" charset="0"/>
                <a:cs typeface="SF Pro Text" charset="0"/>
              </a:rPr>
              <a:t>blockchain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</a:rPr>
              <a:t> mechanics 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308" y="2099299"/>
            <a:ext cx="4617589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Typical user doesn’t understand </a:t>
            </a:r>
            <a:r>
              <a:rPr lang="en-US" sz="2800" b="1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2800" b="1" dirty="0" smtClean="0">
                <a:latin typeface="SF Pro Display" charset="0"/>
                <a:ea typeface="SF Pro Display" charset="0"/>
                <a:cs typeface="SF Pro Display" charset="0"/>
              </a:rPr>
              <a:t> </a:t>
            </a:r>
          </a:p>
          <a:p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For most emerging market economies, users don’t understand </a:t>
            </a:r>
            <a:r>
              <a:rPr lang="en-US" sz="1600" dirty="0" err="1" smtClean="0">
                <a:latin typeface="SF Pro Display" charset="0"/>
                <a:ea typeface="SF Pro Display" charset="0"/>
                <a:cs typeface="SF Pro Display" charset="0"/>
              </a:rPr>
              <a:t>blockchain</a:t>
            </a:r>
            <a:r>
              <a:rPr lang="en-US" sz="1600" dirty="0" smtClean="0">
                <a:latin typeface="SF Pro Display" charset="0"/>
                <a:ea typeface="SF Pro Display" charset="0"/>
                <a:cs typeface="SF Pro Display" charset="0"/>
              </a:rPr>
              <a:t>, private keys, or transactions. How do we abstract the details away from them, such that it’s no different from a real-world loan provider?</a:t>
            </a:r>
            <a:endParaRPr lang="en-US" sz="1600" dirty="0">
              <a:latin typeface="SF Pro Display" charset="0"/>
              <a:ea typeface="SF Pro Display" charset="0"/>
              <a:cs typeface="SF Pro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961" y="4414978"/>
            <a:ext cx="3071937" cy="1574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75"/>
          <a:stretch/>
        </p:blipFill>
        <p:spPr>
          <a:xfrm>
            <a:off x="6910962" y="4059371"/>
            <a:ext cx="1378651" cy="22859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4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78184"/>
          <a:stretch/>
        </p:blipFill>
        <p:spPr>
          <a:xfrm>
            <a:off x="6217920" y="566928"/>
            <a:ext cx="4989955" cy="38879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701040" y="1317096"/>
            <a:ext cx="46207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dirty="0" smtClean="0"/>
              <a:t>Real World </a:t>
            </a:r>
            <a:r>
              <a:rPr lang="en-US" dirty="0" err="1" smtClean="0"/>
              <a:t>Defi</a:t>
            </a:r>
            <a:r>
              <a:rPr lang="en-US" dirty="0" smtClean="0"/>
              <a:t>: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Ines’ journey to Cornell</a:t>
            </a:r>
            <a:endParaRPr lang="en-US" sz="2800" b="0" dirty="0"/>
          </a:p>
        </p:txBody>
      </p:sp>
      <p:sp>
        <p:nvSpPr>
          <p:cNvPr id="6" name="Rectangle 5"/>
          <p:cNvSpPr/>
          <p:nvPr/>
        </p:nvSpPr>
        <p:spPr>
          <a:xfrm>
            <a:off x="4009769" y="5786366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SF Pro Text" charset="0"/>
                <a:ea typeface="SF Pro Text" charset="0"/>
                <a:cs typeface="SF Pro Text" charset="0"/>
                <a:hlinkClick r:id="rId3"/>
              </a:rPr>
              <a:t>https://</a:t>
            </a:r>
            <a:r>
              <a:rPr lang="en-US" dirty="0" smtClean="0">
                <a:latin typeface="SF Pro Text" charset="0"/>
                <a:ea typeface="SF Pro Text" charset="0"/>
                <a:cs typeface="SF Pro Text" charset="0"/>
                <a:hlinkClick r:id="rId3"/>
              </a:rPr>
              <a:t>github.com/onggunhao/enable/</a:t>
            </a:r>
            <a:endParaRPr lang="en-US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07863" y="5065366"/>
            <a:ext cx="2420112" cy="84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pPr algn="ctr"/>
            <a:r>
              <a:rPr lang="en-US" sz="3200" dirty="0" smtClean="0"/>
              <a:t>Follow us: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49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2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history and identity-as-collateral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619433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>
                <a:solidFill>
                  <a:schemeClr val="bg1">
                    <a:lumMod val="85000"/>
                  </a:schemeClr>
                </a:solidFill>
              </a:rPr>
              <a:t>“Credit is fundamentally broken when crossing borders”</a:t>
            </a:r>
            <a: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b="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24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Cameron Stevens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Founder, Prodigy Finance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5209" y="2690047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Global Credit Reputation </a:t>
            </a:r>
            <a:b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</a:br>
            <a:r>
              <a:rPr lang="en-US" dirty="0" smtClean="0">
                <a:latin typeface="SF Pro Display Light" charset="0"/>
                <a:ea typeface="SF Pro Display Light" charset="0"/>
                <a:cs typeface="SF Pro Display Light" charset="0"/>
              </a:rPr>
              <a:t>“identity-as-collateral”</a:t>
            </a:r>
            <a:endParaRPr lang="en-US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65055" y="4542503"/>
            <a:ext cx="2920181" cy="1548581"/>
          </a:xfrm>
          <a:prstGeom prst="roundRect">
            <a:avLst>
              <a:gd name="adj" fmla="val 958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SF Pro Display Light" charset="0"/>
                <a:ea typeface="SF Pro Display Light" charset="0"/>
                <a:cs typeface="SF Pro Display Light" charset="0"/>
              </a:rPr>
              <a:t>Free (i.e. $0)</a:t>
            </a:r>
            <a:r>
              <a:rPr lang="en-US" sz="2000" dirty="0" smtClean="0">
                <a:latin typeface="SF Pro Display Light" charset="0"/>
                <a:ea typeface="SF Pro Display Light" charset="0"/>
                <a:cs typeface="SF Pro Display Light" charset="0"/>
              </a:rPr>
              <a:t> money movement and servicing</a:t>
            </a:r>
            <a:endParaRPr lang="en-US" sz="2000" dirty="0">
              <a:latin typeface="SF Pro Display Light" charset="0"/>
              <a:ea typeface="SF Pro Display Light" charset="0"/>
              <a:cs typeface="SF Pro Display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26011" y="3539962"/>
            <a:ext cx="258588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Reduce servicing fees to near 0%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on origination and repayments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85236" y="3945197"/>
            <a:ext cx="540775" cy="5973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06016" y="4578129"/>
            <a:ext cx="2029014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Free ($0) movement of money across borders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 flipV="1">
            <a:off x="8485236" y="4947461"/>
            <a:ext cx="620780" cy="50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6016" y="5574267"/>
            <a:ext cx="21617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Automatic tracking of repayments and flow-of-funds handling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85236" y="5566266"/>
            <a:ext cx="620780" cy="229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731" y="1660374"/>
            <a:ext cx="235347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(if it can be verified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) can be used globally 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887794" y="2231449"/>
            <a:ext cx="840655" cy="458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2734" y="2778331"/>
            <a:ext cx="204376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 cross-border loans can use identity as collateral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072149" y="3516995"/>
            <a:ext cx="553060" cy="1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2733" y="4076060"/>
            <a:ext cx="220600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Identity can be innovated on: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pooled identity for group credit,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socially attested loans 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etc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181535" y="4255659"/>
            <a:ext cx="546915" cy="273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62" y="1640686"/>
            <a:ext cx="6631142" cy="37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19193" y="2190770"/>
            <a:ext cx="1830589" cy="621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64" y="182143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F Pro Text" charset="0"/>
                <a:ea typeface="SF Pro Text" charset="0"/>
                <a:cs typeface="SF Pro Text" charset="0"/>
              </a:rPr>
              <a:t>Thomas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77345" y="1384401"/>
            <a:ext cx="272935" cy="221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7875" y="84679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Anthony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317423" y="4235779"/>
            <a:ext cx="1125268" cy="974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84092" y="5210677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Daniel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56343" y="3536998"/>
            <a:ext cx="2068222" cy="528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59541" y="3167666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Ines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39" y="775079"/>
            <a:ext cx="991241" cy="10292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707" y="5646055"/>
            <a:ext cx="737583" cy="9630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314" name="Picture 2" descr="idya Imanes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512" y="3638348"/>
            <a:ext cx="855257" cy="8552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875" y="225305"/>
            <a:ext cx="1122138" cy="6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295755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81" y="3842467"/>
            <a:ext cx="4146805" cy="23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42103" y="2823717"/>
            <a:ext cx="737420" cy="1556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497" y="2043111"/>
            <a:ext cx="342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New York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in HR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US$60,000 due on May 20th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89290" y="1460702"/>
            <a:ext cx="811162" cy="246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800" y="281509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Background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Executive in Indonesia (Head of HR), with credit history in Indonesia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1161" y="1476286"/>
            <a:ext cx="2548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Family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Husband is also from Indonesia, currently doing a PhD in the US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4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95" y="135139"/>
            <a:ext cx="309233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Ines’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644" y="4743023"/>
            <a:ext cx="3138081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No access to capital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No low-interest rate federal student loan programs, private and state-owned banks only tend to give out small loans (&lt;$3,000) and don’t fund $60,000 loans over 10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years unless it’s a mortgage or commercial loan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5112" y="4266737"/>
            <a:ext cx="1282423" cy="476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19645" y="1469566"/>
            <a:ext cx="2655780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High domestic interest rates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9.9% - 12.5% 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Unsecured: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17% - 30+%</a:t>
            </a: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Inflation: 2.5-2.57%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4247535" y="2762228"/>
            <a:ext cx="249076" cy="1298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6611" y="5173910"/>
            <a:ext cx="2684207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Lender’s Fees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Traditional lenders charge origination fees (3-5% of loan amount) on top of interest to cover their operations. For a $60,000 loan, that’s $3,000.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738296" y="4409768"/>
            <a:ext cx="1100419" cy="7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66303" y="1779215"/>
            <a:ext cx="4902724" cy="800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Cost of sending money to the US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Domestic bank fees and US bank fees can amount up to 5% or more. For a $60,000 loan, that’s $3,000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 flipH="1">
            <a:off x="3598607" y="2579434"/>
            <a:ext cx="219058" cy="79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486683" y="3515895"/>
            <a:ext cx="2012978" cy="7553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2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045"/>
          <a:stretch/>
        </p:blipFill>
        <p:spPr>
          <a:xfrm>
            <a:off x="7429895" y="1060652"/>
            <a:ext cx="4168000" cy="2344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95" y="3405153"/>
            <a:ext cx="4160553" cy="2472130"/>
          </a:xfrm>
          <a:prstGeom prst="rect">
            <a:avLst/>
          </a:prstGeom>
        </p:spPr>
      </p:pic>
      <p:pic>
        <p:nvPicPr>
          <p:cNvPr id="5" name="Picture 4" descr="https://enable-loans-staging.herokuapp.com/static/media/world_dotted_map.8095d1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40" y="2847249"/>
            <a:ext cx="3716884" cy="21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64279" y="4132769"/>
            <a:ext cx="133927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F Pro Text" charset="0"/>
                <a:ea typeface="SF Pro Text" charset="0"/>
                <a:cs typeface="SF Pro Text" charset="0"/>
              </a:rPr>
              <a:t>Indonesia</a:t>
            </a:r>
            <a:endParaRPr lang="en-US" sz="1050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84761" y="3805084"/>
            <a:ext cx="792969" cy="114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5644" y="1372085"/>
            <a:ext cx="3587427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Immigrants have no credit history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Credit score and financial reputation in Indonesia doesn’t follow Ines to the US, despite being an executive in Indonesia</a:t>
            </a:r>
            <a:endParaRPr lang="en-US" sz="1400" b="1" dirty="0">
              <a:latin typeface="SF Pro Text" charset="0"/>
              <a:ea typeface="SF Pro Text" charset="0"/>
              <a:cs typeface="SF Pro Text" charset="0"/>
            </a:endParaRPr>
          </a:p>
        </p:txBody>
      </p: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2129358" y="2664747"/>
            <a:ext cx="200887" cy="740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396" y="5006422"/>
            <a:ext cx="3670008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Current Solution: </a:t>
            </a:r>
            <a:endParaRPr lang="en-US" b="1" dirty="0">
              <a:latin typeface="SF Pro Text" charset="0"/>
              <a:ea typeface="SF Pro Text" charset="0"/>
              <a:cs typeface="SF Pro Text" charset="0"/>
            </a:endParaRPr>
          </a:p>
          <a:p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Cross-border lenders (</a:t>
            </a:r>
            <a:r>
              <a:rPr lang="en-US" sz="1400" dirty="0" err="1" smtClean="0">
                <a:latin typeface="SF Pro Text" charset="0"/>
                <a:ea typeface="SF Pro Text" charset="0"/>
                <a:cs typeface="SF Pro Text" charset="0"/>
              </a:rPr>
              <a:t>Mpower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, Prodigy)</a:t>
            </a:r>
            <a:b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</a:br>
            <a:endParaRPr lang="en-US" sz="900" dirty="0" smtClean="0">
              <a:latin typeface="SF Pro Text" charset="0"/>
              <a:ea typeface="SF Pro Text" charset="0"/>
              <a:cs typeface="SF Pro Tex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11.99%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p.a. interest for $60,000, 10 year loan term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(total: </a:t>
            </a:r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$103+k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5% 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origination fee (i.e. $3,000)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Only funds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$25,000</a:t>
            </a: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 out of </a:t>
            </a:r>
            <a:r>
              <a:rPr lang="en-US" sz="1400" b="1" dirty="0" smtClean="0">
                <a:latin typeface="SF Pro Text" charset="0"/>
                <a:ea typeface="SF Pro Text" charset="0"/>
                <a:cs typeface="SF Pro Text" charset="0"/>
              </a:rPr>
              <a:t>$60,000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843" y="5226914"/>
            <a:ext cx="2566411" cy="652780"/>
          </a:xfrm>
          <a:prstGeom prst="rect">
            <a:avLst/>
          </a:prstGeom>
        </p:spPr>
      </p:pic>
      <p:pic>
        <p:nvPicPr>
          <p:cNvPr id="7170" name="Picture 2" descr="mage result for prodigy fin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866" y="5834524"/>
            <a:ext cx="1782364" cy="6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381395" y="135139"/>
            <a:ext cx="30923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F Pro Display" charset="0"/>
                <a:ea typeface="SF Pro Display" charset="0"/>
                <a:cs typeface="SF Pro Display" charset="0"/>
              </a:defRPr>
            </a:lvl1pPr>
          </a:lstStyle>
          <a:p>
            <a:r>
              <a:rPr lang="en-US" smtClean="0"/>
              <a:t>Ines’ Story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03360" y="489574"/>
            <a:ext cx="342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  <a:t>$60,000 due May 20th</a:t>
            </a:r>
            <a:br>
              <a:rPr lang="en-US" b="1" dirty="0" smtClean="0">
                <a:latin typeface="SF Pro Text" charset="0"/>
                <a:ea typeface="SF Pro Text" charset="0"/>
                <a:cs typeface="SF Pro Text" charset="0"/>
              </a:rPr>
            </a:br>
            <a:r>
              <a:rPr lang="en-US" sz="1400" dirty="0" smtClean="0">
                <a:latin typeface="SF Pro Text" charset="0"/>
                <a:ea typeface="SF Pro Text" charset="0"/>
                <a:cs typeface="SF Pro Text" charset="0"/>
              </a:rPr>
              <a:t>Cornell University, Masters </a:t>
            </a:r>
            <a:r>
              <a:rPr lang="en-US" sz="1400" smtClean="0">
                <a:latin typeface="SF Pro Text" charset="0"/>
                <a:ea typeface="SF Pro Text" charset="0"/>
                <a:cs typeface="SF Pro Text" charset="0"/>
              </a:rPr>
              <a:t>in HR</a:t>
            </a:r>
            <a:endParaRPr lang="en-US" sz="1400" dirty="0">
              <a:latin typeface="SF Pro Text" charset="0"/>
              <a:ea typeface="SF Pro Text" charset="0"/>
              <a:cs typeface="SF Pro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212" y="1238865"/>
            <a:ext cx="8716297" cy="2757948"/>
          </a:xfrm>
        </p:spPr>
        <p:txBody>
          <a:bodyPr>
            <a:normAutofit fontScale="90000"/>
          </a:bodyPr>
          <a:lstStyle/>
          <a:p>
            <a:pPr algn="r"/>
            <a:r>
              <a:rPr lang="en-US" sz="5300" b="0" dirty="0" smtClean="0"/>
              <a:t>“Credit is fundamentally broken when crossing borders”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 smtClean="0"/>
              <a:t>Cameron Stevens</a:t>
            </a:r>
            <a:br>
              <a:rPr lang="en-US" sz="2400" dirty="0" smtClean="0"/>
            </a:br>
            <a:r>
              <a:rPr lang="en-US" sz="2400" dirty="0" smtClean="0"/>
              <a:t>Founder, Prodigy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36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762</Words>
  <Application>Microsoft Macintosh PowerPoint</Application>
  <PresentationFormat>Widescreen</PresentationFormat>
  <Paragraphs>127</Paragraphs>
  <Slides>27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SF Pro Display</vt:lpstr>
      <vt:lpstr>SF Pro Display Light</vt:lpstr>
      <vt:lpstr>SF Pro Text</vt:lpstr>
      <vt:lpstr>Arial</vt:lpstr>
      <vt:lpstr>Office Theme</vt:lpstr>
      <vt:lpstr>PowerPoint Presentation</vt:lpstr>
      <vt:lpstr>Hi!</vt:lpstr>
      <vt:lpstr>PowerPoint Presentation</vt:lpstr>
      <vt:lpstr>Ines’ story</vt:lpstr>
      <vt:lpstr>Ines’ Story</vt:lpstr>
      <vt:lpstr>Ines’ Story</vt:lpstr>
      <vt:lpstr>PowerPoint Presentation</vt:lpstr>
      <vt:lpstr>PowerPoint Presentation</vt:lpstr>
      <vt:lpstr>“Credit is fundamentally broken when crossing borders”  Cameron Stevens Founder, Prodigy Finance</vt:lpstr>
      <vt:lpstr>Product</vt:lpstr>
      <vt:lpstr>PowerPoint Presentation</vt:lpstr>
      <vt:lpstr>PowerPoint Presentation</vt:lpstr>
      <vt:lpstr>PowerPoint Presentation</vt:lpstr>
      <vt:lpstr>How it works</vt:lpstr>
      <vt:lpstr>Funding flow</vt:lpstr>
      <vt:lpstr>Repayment Flow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“Credit is fundamentally broken when crossing borders”  Cameron Stevens Founder, Prodigy Finance</vt:lpstr>
      <vt:lpstr>“Credit is fundamentally broken when crossing borders”  Cameron Stevens Founder, Prodigy Finance</vt:lpstr>
      <vt:lpstr>“Credit is fundamentally broken when crossing borders”  Cameron Stevens Founder, Prodigy Finance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Ong</dc:creator>
  <cp:lastModifiedBy>Daniel Ong</cp:lastModifiedBy>
  <cp:revision>31</cp:revision>
  <dcterms:created xsi:type="dcterms:W3CDTF">2019-04-30T02:41:23Z</dcterms:created>
  <dcterms:modified xsi:type="dcterms:W3CDTF">2019-04-30T15:13:27Z</dcterms:modified>
</cp:coreProperties>
</file>